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4630400" cy="8229600"/>
  <p:notesSz cx="8229600" cy="14630400"/>
  <p:embeddedFontLst>
    <p:embeddedFont>
      <p:font typeface="Inter" panose="020B0604020202020204" charset="0"/>
      <p:regular r:id="rId1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FC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634777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8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2.sv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svg"/><Relationship Id="rId4" Type="http://schemas.openxmlformats.org/officeDocument/2006/relationships/image" Target="../media/image20.svg"/><Relationship Id="rId9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646878"/>
            <a:ext cx="7556421" cy="22327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Hidden IoT-Based Safety Device for Kidnapping Prevention</a:t>
            </a:r>
            <a:endParaRPr lang="en-US" sz="4650" dirty="0"/>
          </a:p>
        </p:txBody>
      </p:sp>
      <p:sp>
        <p:nvSpPr>
          <p:cNvPr id="4" name="Text 1"/>
          <p:cNvSpPr/>
          <p:nvPr/>
        </p:nvSpPr>
        <p:spPr>
          <a:xfrm>
            <a:off x="6280190" y="521981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Real-time emergency alert system for vulnerable populations</a:t>
            </a:r>
            <a:endParaRPr lang="en-US" sz="175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7B6F4E-41B2-8CFF-0DAA-99EFD07AE1FC}"/>
              </a:ext>
            </a:extLst>
          </p:cNvPr>
          <p:cNvSpPr txBox="1"/>
          <p:nvPr/>
        </p:nvSpPr>
        <p:spPr>
          <a:xfrm>
            <a:off x="12623180" y="7449015"/>
            <a:ext cx="2007220" cy="780585"/>
          </a:xfrm>
          <a:prstGeom prst="rect">
            <a:avLst/>
          </a:prstGeom>
          <a:solidFill>
            <a:srgbClr val="FAFCFD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63521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7830" y="3382328"/>
            <a:ext cx="6434733" cy="6917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The Safety Crisis We Face</a:t>
            </a:r>
            <a:endParaRPr lang="en-US" sz="4350" dirty="0"/>
          </a:p>
        </p:txBody>
      </p:sp>
      <p:sp>
        <p:nvSpPr>
          <p:cNvPr id="4" name="Text 1"/>
          <p:cNvSpPr/>
          <p:nvPr/>
        </p:nvSpPr>
        <p:spPr>
          <a:xfrm>
            <a:off x="737830" y="4601051"/>
            <a:ext cx="3320415" cy="4150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6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Rising Threats</a:t>
            </a:r>
            <a:endParaRPr lang="en-US" sz="2600" dirty="0"/>
          </a:p>
        </p:txBody>
      </p:sp>
      <p:sp>
        <p:nvSpPr>
          <p:cNvPr id="5" name="Text 2"/>
          <p:cNvSpPr/>
          <p:nvPr/>
        </p:nvSpPr>
        <p:spPr>
          <a:xfrm>
            <a:off x="737830" y="5226844"/>
            <a:ext cx="6320195" cy="6746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Kidnapping incidents targeting women and children increasing alarmingly</a:t>
            </a:r>
            <a:endParaRPr lang="en-US" sz="1650" dirty="0"/>
          </a:p>
        </p:txBody>
      </p:sp>
      <p:sp>
        <p:nvSpPr>
          <p:cNvPr id="6" name="Text 3"/>
          <p:cNvSpPr/>
          <p:nvPr/>
        </p:nvSpPr>
        <p:spPr>
          <a:xfrm>
            <a:off x="737830" y="6091118"/>
            <a:ext cx="6320195" cy="6746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Victims unable to access phones or panic buttons during abduction</a:t>
            </a:r>
            <a:endParaRPr lang="en-US" sz="1650" dirty="0"/>
          </a:p>
        </p:txBody>
      </p:sp>
      <p:sp>
        <p:nvSpPr>
          <p:cNvPr id="7" name="Text 4"/>
          <p:cNvSpPr/>
          <p:nvPr/>
        </p:nvSpPr>
        <p:spPr>
          <a:xfrm>
            <a:off x="737830" y="6955393"/>
            <a:ext cx="6320195" cy="3373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Existing solutions visible, detectable, require manual activation</a:t>
            </a:r>
            <a:endParaRPr lang="en-US" sz="1650" dirty="0"/>
          </a:p>
        </p:txBody>
      </p:sp>
      <p:sp>
        <p:nvSpPr>
          <p:cNvPr id="8" name="Text 5"/>
          <p:cNvSpPr/>
          <p:nvPr/>
        </p:nvSpPr>
        <p:spPr>
          <a:xfrm>
            <a:off x="7579995" y="4601051"/>
            <a:ext cx="3320415" cy="4150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6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The Critical Gap</a:t>
            </a:r>
            <a:endParaRPr lang="en-US" sz="2600" dirty="0"/>
          </a:p>
        </p:txBody>
      </p:sp>
      <p:sp>
        <p:nvSpPr>
          <p:cNvPr id="9" name="Text 6"/>
          <p:cNvSpPr/>
          <p:nvPr/>
        </p:nvSpPr>
        <p:spPr>
          <a:xfrm>
            <a:off x="7579995" y="5226844"/>
            <a:ext cx="6320195" cy="3373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Need for </a:t>
            </a:r>
            <a:r>
              <a:rPr lang="en-US" sz="16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discreet</a:t>
            </a: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</a:t>
            </a:r>
            <a:r>
              <a:rPr lang="en-US" sz="16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autonomous</a:t>
            </a: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</a:t>
            </a:r>
            <a:r>
              <a:rPr lang="en-US" sz="16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intelligent</a:t>
            </a: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protection</a:t>
            </a:r>
            <a:endParaRPr lang="en-US" sz="1650" dirty="0"/>
          </a:p>
        </p:txBody>
      </p:sp>
      <p:sp>
        <p:nvSpPr>
          <p:cNvPr id="10" name="Text 7"/>
          <p:cNvSpPr/>
          <p:nvPr/>
        </p:nvSpPr>
        <p:spPr>
          <a:xfrm>
            <a:off x="7579995" y="5753814"/>
            <a:ext cx="6320195" cy="3373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Silent emergency alerts without user interaction</a:t>
            </a:r>
            <a:endParaRPr lang="en-US" sz="1650" dirty="0"/>
          </a:p>
        </p:txBody>
      </p:sp>
      <p:sp>
        <p:nvSpPr>
          <p:cNvPr id="11" name="Text 8"/>
          <p:cNvSpPr/>
          <p:nvPr/>
        </p:nvSpPr>
        <p:spPr>
          <a:xfrm>
            <a:off x="7579995" y="6280785"/>
            <a:ext cx="6320195" cy="3373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Real-time location sharing to police and guardians</a:t>
            </a:r>
            <a:endParaRPr lang="en-US" sz="165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90D8F55-2793-1999-4494-082D8B6B0159}"/>
              </a:ext>
            </a:extLst>
          </p:cNvPr>
          <p:cNvSpPr txBox="1"/>
          <p:nvPr/>
        </p:nvSpPr>
        <p:spPr>
          <a:xfrm>
            <a:off x="12623180" y="7449015"/>
            <a:ext cx="2007220" cy="780585"/>
          </a:xfrm>
          <a:prstGeom prst="rect">
            <a:avLst/>
          </a:prstGeom>
          <a:solidFill>
            <a:srgbClr val="FAFCFD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80561" y="945952"/>
            <a:ext cx="7412950" cy="6381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Project Objectives &amp; Innovation</a:t>
            </a:r>
            <a:endParaRPr lang="en-US" sz="4000" dirty="0"/>
          </a:p>
        </p:txBody>
      </p:sp>
      <p:sp>
        <p:nvSpPr>
          <p:cNvPr id="4" name="Shape 1"/>
          <p:cNvSpPr/>
          <p:nvPr/>
        </p:nvSpPr>
        <p:spPr>
          <a:xfrm>
            <a:off x="680561" y="1875830"/>
            <a:ext cx="3794165" cy="2239685"/>
          </a:xfrm>
          <a:prstGeom prst="roundRect">
            <a:avLst>
              <a:gd name="adj" fmla="val 3647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882610" y="2077879"/>
            <a:ext cx="583406" cy="583406"/>
          </a:xfrm>
          <a:prstGeom prst="roundRect">
            <a:avLst>
              <a:gd name="adj" fmla="val 15671909"/>
            </a:avLst>
          </a:prstGeom>
          <a:solidFill>
            <a:srgbClr val="007EBD"/>
          </a:solidFill>
          <a:ln/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42988" y="2238256"/>
            <a:ext cx="262533" cy="26253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882610" y="2855714"/>
            <a:ext cx="2552343" cy="319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Primary Goal</a:t>
            </a:r>
            <a:endParaRPr lang="en-US" sz="2000" dirty="0"/>
          </a:p>
        </p:txBody>
      </p:sp>
      <p:sp>
        <p:nvSpPr>
          <p:cNvPr id="8" name="Text 4"/>
          <p:cNvSpPr/>
          <p:nvPr/>
        </p:nvSpPr>
        <p:spPr>
          <a:xfrm>
            <a:off x="882610" y="3291483"/>
            <a:ext cx="3390067" cy="6219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Concealed IoT emergency alert system for kidnapping scenarios</a:t>
            </a:r>
            <a:endParaRPr lang="en-US" sz="1500" dirty="0"/>
          </a:p>
        </p:txBody>
      </p:sp>
      <p:sp>
        <p:nvSpPr>
          <p:cNvPr id="9" name="Shape 5"/>
          <p:cNvSpPr/>
          <p:nvPr/>
        </p:nvSpPr>
        <p:spPr>
          <a:xfrm>
            <a:off x="4669155" y="1875830"/>
            <a:ext cx="3794284" cy="2239685"/>
          </a:xfrm>
          <a:prstGeom prst="roundRect">
            <a:avLst>
              <a:gd name="adj" fmla="val 3647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0" name="Shape 6"/>
          <p:cNvSpPr/>
          <p:nvPr/>
        </p:nvSpPr>
        <p:spPr>
          <a:xfrm>
            <a:off x="4871204" y="2077879"/>
            <a:ext cx="583406" cy="583406"/>
          </a:xfrm>
          <a:prstGeom prst="roundRect">
            <a:avLst>
              <a:gd name="adj" fmla="val 15671909"/>
            </a:avLst>
          </a:prstGeom>
          <a:solidFill>
            <a:srgbClr val="007EBD"/>
          </a:solidFill>
          <a:ln/>
        </p:spPr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031581" y="2238256"/>
            <a:ext cx="262533" cy="262533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4871204" y="2855714"/>
            <a:ext cx="2552343" cy="319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Core Capability</a:t>
            </a:r>
            <a:endParaRPr lang="en-US" sz="2000" dirty="0"/>
          </a:p>
        </p:txBody>
      </p:sp>
      <p:sp>
        <p:nvSpPr>
          <p:cNvPr id="13" name="Text 8"/>
          <p:cNvSpPr/>
          <p:nvPr/>
        </p:nvSpPr>
        <p:spPr>
          <a:xfrm>
            <a:off x="4871204" y="3291483"/>
            <a:ext cx="3390186" cy="6219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Real-time location tracking and multi-stakeholder notification</a:t>
            </a:r>
            <a:endParaRPr lang="en-US" sz="1500" dirty="0"/>
          </a:p>
        </p:txBody>
      </p:sp>
      <p:sp>
        <p:nvSpPr>
          <p:cNvPr id="14" name="Shape 9"/>
          <p:cNvSpPr/>
          <p:nvPr/>
        </p:nvSpPr>
        <p:spPr>
          <a:xfrm>
            <a:off x="680561" y="4309943"/>
            <a:ext cx="7782878" cy="1928693"/>
          </a:xfrm>
          <a:prstGeom prst="roundRect">
            <a:avLst>
              <a:gd name="adj" fmla="val 4235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5" name="Shape 10"/>
          <p:cNvSpPr/>
          <p:nvPr/>
        </p:nvSpPr>
        <p:spPr>
          <a:xfrm>
            <a:off x="882610" y="4511993"/>
            <a:ext cx="583406" cy="583406"/>
          </a:xfrm>
          <a:prstGeom prst="roundRect">
            <a:avLst>
              <a:gd name="adj" fmla="val 15671909"/>
            </a:avLst>
          </a:prstGeom>
          <a:solidFill>
            <a:srgbClr val="007EBD"/>
          </a:solidFill>
          <a:ln/>
        </p:spPr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42988" y="4672370"/>
            <a:ext cx="262533" cy="262533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882610" y="5289828"/>
            <a:ext cx="2552343" cy="319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Design Focus</a:t>
            </a:r>
            <a:endParaRPr lang="en-US" sz="2000" dirty="0"/>
          </a:p>
        </p:txBody>
      </p:sp>
      <p:sp>
        <p:nvSpPr>
          <p:cNvPr id="18" name="Text 12"/>
          <p:cNvSpPr/>
          <p:nvPr/>
        </p:nvSpPr>
        <p:spPr>
          <a:xfrm>
            <a:off x="882610" y="5725597"/>
            <a:ext cx="7378779" cy="3109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Integration into personal belongings—bags, accessories—undetected operation</a:t>
            </a:r>
            <a:endParaRPr lang="en-US" sz="1500" dirty="0"/>
          </a:p>
        </p:txBody>
      </p:sp>
      <p:sp>
        <p:nvSpPr>
          <p:cNvPr id="19" name="Shape 13"/>
          <p:cNvSpPr/>
          <p:nvPr/>
        </p:nvSpPr>
        <p:spPr>
          <a:xfrm>
            <a:off x="680561" y="6457355"/>
            <a:ext cx="7782878" cy="826175"/>
          </a:xfrm>
          <a:prstGeom prst="roundRect">
            <a:avLst>
              <a:gd name="adj" fmla="val 9886"/>
            </a:avLst>
          </a:prstGeom>
          <a:solidFill>
            <a:srgbClr val="B3E5FF"/>
          </a:solidFill>
          <a:ln/>
        </p:spPr>
      </p:sp>
      <p:pic>
        <p:nvPicPr>
          <p:cNvPr id="20" name="Image 4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74990" y="6751201"/>
            <a:ext cx="243007" cy="194429"/>
          </a:xfrm>
          <a:prstGeom prst="rect">
            <a:avLst/>
          </a:prstGeom>
        </p:spPr>
      </p:pic>
      <p:sp>
        <p:nvSpPr>
          <p:cNvPr id="21" name="Text 14"/>
          <p:cNvSpPr/>
          <p:nvPr/>
        </p:nvSpPr>
        <p:spPr>
          <a:xfrm>
            <a:off x="1312426" y="6700361"/>
            <a:ext cx="6956584" cy="3109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Social Impact:</a:t>
            </a:r>
            <a:r>
              <a:rPr lang="en-US" sz="15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Prioritising protection for marginalised and high-risk groups</a:t>
            </a:r>
            <a:endParaRPr lang="en-US" sz="15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692723"/>
            <a:ext cx="8202811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System Architecture Overview</a:t>
            </a:r>
            <a:endParaRPr lang="en-US" sz="46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4777145"/>
            <a:ext cx="4347567" cy="90725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020604" y="5911215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Sensing Layer</a:t>
            </a:r>
            <a:endParaRPr lang="en-US" sz="2300" dirty="0"/>
          </a:p>
        </p:txBody>
      </p:sp>
      <p:sp>
        <p:nvSpPr>
          <p:cNvPr id="6" name="Text 2"/>
          <p:cNvSpPr/>
          <p:nvPr/>
        </p:nvSpPr>
        <p:spPr>
          <a:xfrm>
            <a:off x="1020604" y="6419374"/>
            <a:ext cx="389393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Microcontroller, GPS, GSM, activation sensors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1357" y="4777145"/>
            <a:ext cx="4347567" cy="90725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368171" y="5911215"/>
            <a:ext cx="3046214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Communication Layer</a:t>
            </a:r>
            <a:endParaRPr lang="en-US" sz="2300" dirty="0"/>
          </a:p>
        </p:txBody>
      </p:sp>
      <p:sp>
        <p:nvSpPr>
          <p:cNvPr id="9" name="Text 4"/>
          <p:cNvSpPr/>
          <p:nvPr/>
        </p:nvSpPr>
        <p:spPr>
          <a:xfrm>
            <a:off x="5368171" y="6419374"/>
            <a:ext cx="389393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GSM module sends SMS/call alerts to contacts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88924" y="4777145"/>
            <a:ext cx="4347567" cy="90725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715738" y="5911215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Response Layer</a:t>
            </a:r>
            <a:endParaRPr lang="en-US" sz="2300" dirty="0"/>
          </a:p>
        </p:txBody>
      </p:sp>
      <p:sp>
        <p:nvSpPr>
          <p:cNvPr id="12" name="Text 6"/>
          <p:cNvSpPr/>
          <p:nvPr/>
        </p:nvSpPr>
        <p:spPr>
          <a:xfrm>
            <a:off x="9715738" y="6419374"/>
            <a:ext cx="389393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Guardians and authorities receive location-based alerts</a:t>
            </a:r>
            <a:endParaRPr lang="en-US" sz="175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BA4211B-A3ED-B7EA-FE09-532F1EBC2D98}"/>
              </a:ext>
            </a:extLst>
          </p:cNvPr>
          <p:cNvSpPr txBox="1"/>
          <p:nvPr/>
        </p:nvSpPr>
        <p:spPr>
          <a:xfrm>
            <a:off x="12623180" y="7449015"/>
            <a:ext cx="2007220" cy="780585"/>
          </a:xfrm>
          <a:prstGeom prst="rect">
            <a:avLst/>
          </a:prstGeom>
          <a:solidFill>
            <a:srgbClr val="FAFCFD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8779" y="556855"/>
            <a:ext cx="5398413" cy="664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00"/>
              </a:lnSpc>
              <a:buNone/>
            </a:pPr>
            <a:r>
              <a:rPr lang="en-US" sz="41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How the Device Works</a:t>
            </a:r>
            <a:endParaRPr lang="en-US" sz="4150" dirty="0"/>
          </a:p>
        </p:txBody>
      </p:sp>
      <p:sp>
        <p:nvSpPr>
          <p:cNvPr id="3" name="Shape 1"/>
          <p:cNvSpPr/>
          <p:nvPr/>
        </p:nvSpPr>
        <p:spPr>
          <a:xfrm>
            <a:off x="7303770" y="1626275"/>
            <a:ext cx="22860" cy="6046351"/>
          </a:xfrm>
          <a:prstGeom prst="roundRect">
            <a:avLst>
              <a:gd name="adj" fmla="val 372080"/>
            </a:avLst>
          </a:prstGeom>
          <a:solidFill>
            <a:srgbClr val="B2D4E5"/>
          </a:solidFill>
          <a:ln/>
        </p:spPr>
      </p:sp>
      <p:sp>
        <p:nvSpPr>
          <p:cNvPr id="4" name="Shape 2"/>
          <p:cNvSpPr/>
          <p:nvPr/>
        </p:nvSpPr>
        <p:spPr>
          <a:xfrm>
            <a:off x="6502777" y="1842611"/>
            <a:ext cx="607457" cy="22860"/>
          </a:xfrm>
          <a:prstGeom prst="roundRect">
            <a:avLst>
              <a:gd name="adj" fmla="val 372080"/>
            </a:avLst>
          </a:prstGeom>
          <a:solidFill>
            <a:srgbClr val="B2D4E5"/>
          </a:solidFill>
          <a:ln/>
        </p:spPr>
      </p:sp>
      <p:sp>
        <p:nvSpPr>
          <p:cNvPr id="5" name="Shape 3"/>
          <p:cNvSpPr/>
          <p:nvPr/>
        </p:nvSpPr>
        <p:spPr>
          <a:xfrm>
            <a:off x="7087374" y="1626275"/>
            <a:ext cx="455652" cy="455652"/>
          </a:xfrm>
          <a:prstGeom prst="roundRect">
            <a:avLst>
              <a:gd name="adj" fmla="val 18667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7155716" y="1654731"/>
            <a:ext cx="318849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</a:t>
            </a:r>
            <a:endParaRPr lang="en-US" sz="2500" dirty="0"/>
          </a:p>
        </p:txBody>
      </p:sp>
      <p:sp>
        <p:nvSpPr>
          <p:cNvPr id="7" name="Text 5"/>
          <p:cNvSpPr/>
          <p:nvPr/>
        </p:nvSpPr>
        <p:spPr>
          <a:xfrm>
            <a:off x="3622358" y="1695807"/>
            <a:ext cx="2680335" cy="332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Idle Monitoring Mode</a:t>
            </a:r>
            <a:endParaRPr lang="en-US" sz="2050" dirty="0"/>
          </a:p>
        </p:txBody>
      </p:sp>
      <p:sp>
        <p:nvSpPr>
          <p:cNvPr id="8" name="Text 6"/>
          <p:cNvSpPr/>
          <p:nvPr/>
        </p:nvSpPr>
        <p:spPr>
          <a:xfrm>
            <a:off x="708779" y="2149435"/>
            <a:ext cx="5593913" cy="3239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5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Continuous sensor monitoring, low power consumption</a:t>
            </a:r>
            <a:endParaRPr lang="en-US" sz="1550" dirty="0"/>
          </a:p>
        </p:txBody>
      </p:sp>
      <p:sp>
        <p:nvSpPr>
          <p:cNvPr id="9" name="Shape 7"/>
          <p:cNvSpPr/>
          <p:nvPr/>
        </p:nvSpPr>
        <p:spPr>
          <a:xfrm>
            <a:off x="7520166" y="3057525"/>
            <a:ext cx="607457" cy="22860"/>
          </a:xfrm>
          <a:prstGeom prst="roundRect">
            <a:avLst>
              <a:gd name="adj" fmla="val 372080"/>
            </a:avLst>
          </a:prstGeom>
          <a:solidFill>
            <a:srgbClr val="B2D4E5"/>
          </a:solidFill>
          <a:ln/>
        </p:spPr>
      </p:sp>
      <p:sp>
        <p:nvSpPr>
          <p:cNvPr id="10" name="Shape 8"/>
          <p:cNvSpPr/>
          <p:nvPr/>
        </p:nvSpPr>
        <p:spPr>
          <a:xfrm>
            <a:off x="7087374" y="2841188"/>
            <a:ext cx="455652" cy="455652"/>
          </a:xfrm>
          <a:prstGeom prst="roundRect">
            <a:avLst>
              <a:gd name="adj" fmla="val 18667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7155716" y="2869644"/>
            <a:ext cx="318849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</a:t>
            </a:r>
            <a:endParaRPr lang="en-US" sz="2500" dirty="0"/>
          </a:p>
        </p:txBody>
      </p:sp>
      <p:sp>
        <p:nvSpPr>
          <p:cNvPr id="12" name="Text 10"/>
          <p:cNvSpPr/>
          <p:nvPr/>
        </p:nvSpPr>
        <p:spPr>
          <a:xfrm>
            <a:off x="8327708" y="2910721"/>
            <a:ext cx="2657951" cy="332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Trigger Detection</a:t>
            </a:r>
            <a:endParaRPr lang="en-US" sz="2050" dirty="0"/>
          </a:p>
        </p:txBody>
      </p:sp>
      <p:sp>
        <p:nvSpPr>
          <p:cNvPr id="13" name="Text 11"/>
          <p:cNvSpPr/>
          <p:nvPr/>
        </p:nvSpPr>
        <p:spPr>
          <a:xfrm>
            <a:off x="8327708" y="3364349"/>
            <a:ext cx="5593913" cy="6479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Button press, voice command, or abnormal movement detected</a:t>
            </a:r>
            <a:endParaRPr lang="en-US" sz="1550" dirty="0"/>
          </a:p>
        </p:txBody>
      </p:sp>
      <p:sp>
        <p:nvSpPr>
          <p:cNvPr id="14" name="Shape 12"/>
          <p:cNvSpPr/>
          <p:nvPr/>
        </p:nvSpPr>
        <p:spPr>
          <a:xfrm>
            <a:off x="6502777" y="4104799"/>
            <a:ext cx="607457" cy="22860"/>
          </a:xfrm>
          <a:prstGeom prst="roundRect">
            <a:avLst>
              <a:gd name="adj" fmla="val 372080"/>
            </a:avLst>
          </a:prstGeom>
          <a:solidFill>
            <a:srgbClr val="B2D4E5"/>
          </a:solidFill>
          <a:ln/>
        </p:spPr>
      </p:sp>
      <p:sp>
        <p:nvSpPr>
          <p:cNvPr id="15" name="Shape 13"/>
          <p:cNvSpPr/>
          <p:nvPr/>
        </p:nvSpPr>
        <p:spPr>
          <a:xfrm>
            <a:off x="7087374" y="3888462"/>
            <a:ext cx="455652" cy="455652"/>
          </a:xfrm>
          <a:prstGeom prst="roundRect">
            <a:avLst>
              <a:gd name="adj" fmla="val 18667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7155716" y="3916918"/>
            <a:ext cx="318849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</a:t>
            </a:r>
            <a:endParaRPr lang="en-US" sz="2500" dirty="0"/>
          </a:p>
        </p:txBody>
      </p:sp>
      <p:sp>
        <p:nvSpPr>
          <p:cNvPr id="17" name="Text 15"/>
          <p:cNvSpPr/>
          <p:nvPr/>
        </p:nvSpPr>
        <p:spPr>
          <a:xfrm>
            <a:off x="3644741" y="3957995"/>
            <a:ext cx="2657951" cy="332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Module Activation</a:t>
            </a:r>
            <a:endParaRPr lang="en-US" sz="2050" dirty="0"/>
          </a:p>
        </p:txBody>
      </p:sp>
      <p:sp>
        <p:nvSpPr>
          <p:cNvPr id="18" name="Text 16"/>
          <p:cNvSpPr/>
          <p:nvPr/>
        </p:nvSpPr>
        <p:spPr>
          <a:xfrm>
            <a:off x="708779" y="4411623"/>
            <a:ext cx="5593913" cy="3239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5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GPS fetches location coordinates, GSM prepares alert</a:t>
            </a:r>
            <a:endParaRPr lang="en-US" sz="1550" dirty="0"/>
          </a:p>
        </p:txBody>
      </p:sp>
      <p:sp>
        <p:nvSpPr>
          <p:cNvPr id="19" name="Shape 17"/>
          <p:cNvSpPr/>
          <p:nvPr/>
        </p:nvSpPr>
        <p:spPr>
          <a:xfrm>
            <a:off x="7520166" y="5152072"/>
            <a:ext cx="607457" cy="22860"/>
          </a:xfrm>
          <a:prstGeom prst="roundRect">
            <a:avLst>
              <a:gd name="adj" fmla="val 372080"/>
            </a:avLst>
          </a:prstGeom>
          <a:solidFill>
            <a:srgbClr val="B2D4E5"/>
          </a:solidFill>
          <a:ln/>
        </p:spPr>
      </p:sp>
      <p:sp>
        <p:nvSpPr>
          <p:cNvPr id="20" name="Shape 18"/>
          <p:cNvSpPr/>
          <p:nvPr/>
        </p:nvSpPr>
        <p:spPr>
          <a:xfrm>
            <a:off x="7087374" y="4935736"/>
            <a:ext cx="455652" cy="455652"/>
          </a:xfrm>
          <a:prstGeom prst="roundRect">
            <a:avLst>
              <a:gd name="adj" fmla="val 18667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21" name="Text 19"/>
          <p:cNvSpPr/>
          <p:nvPr/>
        </p:nvSpPr>
        <p:spPr>
          <a:xfrm>
            <a:off x="7155716" y="4964192"/>
            <a:ext cx="318849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4</a:t>
            </a:r>
            <a:endParaRPr lang="en-US" sz="2500" dirty="0"/>
          </a:p>
        </p:txBody>
      </p:sp>
      <p:sp>
        <p:nvSpPr>
          <p:cNvPr id="22" name="Text 20"/>
          <p:cNvSpPr/>
          <p:nvPr/>
        </p:nvSpPr>
        <p:spPr>
          <a:xfrm>
            <a:off x="8327708" y="5005268"/>
            <a:ext cx="2657951" cy="332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Alert Transmission</a:t>
            </a:r>
            <a:endParaRPr lang="en-US" sz="2050" dirty="0"/>
          </a:p>
        </p:txBody>
      </p:sp>
      <p:sp>
        <p:nvSpPr>
          <p:cNvPr id="23" name="Text 21"/>
          <p:cNvSpPr/>
          <p:nvPr/>
        </p:nvSpPr>
        <p:spPr>
          <a:xfrm>
            <a:off x="8327708" y="5458897"/>
            <a:ext cx="5593913" cy="6479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Emergency SMS/call sent to police and guardians with real-time location</a:t>
            </a:r>
            <a:endParaRPr lang="en-US" sz="1550" dirty="0"/>
          </a:p>
        </p:txBody>
      </p:sp>
      <p:sp>
        <p:nvSpPr>
          <p:cNvPr id="24" name="Shape 22"/>
          <p:cNvSpPr/>
          <p:nvPr/>
        </p:nvSpPr>
        <p:spPr>
          <a:xfrm>
            <a:off x="6502777" y="6199346"/>
            <a:ext cx="607457" cy="22860"/>
          </a:xfrm>
          <a:prstGeom prst="roundRect">
            <a:avLst>
              <a:gd name="adj" fmla="val 372080"/>
            </a:avLst>
          </a:prstGeom>
          <a:solidFill>
            <a:srgbClr val="B2D4E5"/>
          </a:solidFill>
          <a:ln/>
        </p:spPr>
      </p:sp>
      <p:sp>
        <p:nvSpPr>
          <p:cNvPr id="25" name="Shape 23"/>
          <p:cNvSpPr/>
          <p:nvPr/>
        </p:nvSpPr>
        <p:spPr>
          <a:xfrm>
            <a:off x="7087374" y="5983010"/>
            <a:ext cx="455652" cy="455652"/>
          </a:xfrm>
          <a:prstGeom prst="roundRect">
            <a:avLst>
              <a:gd name="adj" fmla="val 18667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26" name="Text 24"/>
          <p:cNvSpPr/>
          <p:nvPr/>
        </p:nvSpPr>
        <p:spPr>
          <a:xfrm>
            <a:off x="7155716" y="6011466"/>
            <a:ext cx="318849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5</a:t>
            </a:r>
            <a:endParaRPr lang="en-US" sz="2500" dirty="0"/>
          </a:p>
        </p:txBody>
      </p:sp>
      <p:sp>
        <p:nvSpPr>
          <p:cNvPr id="27" name="Text 25"/>
          <p:cNvSpPr/>
          <p:nvPr/>
        </p:nvSpPr>
        <p:spPr>
          <a:xfrm>
            <a:off x="3644741" y="6052542"/>
            <a:ext cx="2657951" cy="332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Continuous Tracking</a:t>
            </a:r>
            <a:endParaRPr lang="en-US" sz="2050" dirty="0"/>
          </a:p>
        </p:txBody>
      </p:sp>
      <p:sp>
        <p:nvSpPr>
          <p:cNvPr id="28" name="Text 26"/>
          <p:cNvSpPr/>
          <p:nvPr/>
        </p:nvSpPr>
        <p:spPr>
          <a:xfrm>
            <a:off x="708779" y="6506170"/>
            <a:ext cx="5593913" cy="3239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5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Optional live tracking via app or dashboard</a:t>
            </a:r>
            <a:endParaRPr lang="en-US" sz="155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19F7071-C953-30BE-C8FC-5896D5A7E86A}"/>
              </a:ext>
            </a:extLst>
          </p:cNvPr>
          <p:cNvSpPr txBox="1"/>
          <p:nvPr/>
        </p:nvSpPr>
        <p:spPr>
          <a:xfrm>
            <a:off x="12623180" y="7449015"/>
            <a:ext cx="2007220" cy="780585"/>
          </a:xfrm>
          <a:prstGeom prst="rect">
            <a:avLst/>
          </a:prstGeom>
          <a:solidFill>
            <a:srgbClr val="FAFCFD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90920" y="542925"/>
            <a:ext cx="6323648" cy="6478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40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Hardware Implementation</a:t>
            </a:r>
            <a:endParaRPr lang="en-US" sz="40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920" y="1708904"/>
            <a:ext cx="5010388" cy="376273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190655" y="1684258"/>
            <a:ext cx="3109555" cy="3887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Core Components</a:t>
            </a:r>
            <a:endParaRPr lang="en-US" sz="2400" dirty="0"/>
          </a:p>
        </p:txBody>
      </p:sp>
      <p:sp>
        <p:nvSpPr>
          <p:cNvPr id="5" name="Shape 2"/>
          <p:cNvSpPr/>
          <p:nvPr/>
        </p:nvSpPr>
        <p:spPr>
          <a:xfrm>
            <a:off x="6190655" y="2295049"/>
            <a:ext cx="3779520" cy="1593294"/>
          </a:xfrm>
          <a:prstGeom prst="roundRect">
            <a:avLst>
              <a:gd name="adj" fmla="val 6887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B2D4E5"/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6167795" y="2295049"/>
            <a:ext cx="91440" cy="1593294"/>
          </a:xfrm>
          <a:prstGeom prst="roundRect">
            <a:avLst>
              <a:gd name="adj" fmla="val 90684"/>
            </a:avLst>
          </a:prstGeom>
          <a:solidFill>
            <a:srgbClr val="007EBD"/>
          </a:solidFill>
          <a:ln/>
        </p:spPr>
      </p:sp>
      <p:sp>
        <p:nvSpPr>
          <p:cNvPr id="7" name="Text 4"/>
          <p:cNvSpPr/>
          <p:nvPr/>
        </p:nvSpPr>
        <p:spPr>
          <a:xfrm>
            <a:off x="6479500" y="2515314"/>
            <a:ext cx="2591276" cy="3238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ESP32/Arduino Nano</a:t>
            </a:r>
            <a:endParaRPr lang="en-US" sz="2000" dirty="0"/>
          </a:p>
        </p:txBody>
      </p:sp>
      <p:sp>
        <p:nvSpPr>
          <p:cNvPr id="8" name="Text 5"/>
          <p:cNvSpPr/>
          <p:nvPr/>
        </p:nvSpPr>
        <p:spPr>
          <a:xfrm>
            <a:off x="6479500" y="3036570"/>
            <a:ext cx="3270409" cy="6315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Low power microcontroller with sufficient I/O</a:t>
            </a:r>
            <a:endParaRPr lang="en-US" sz="1550" dirty="0"/>
          </a:p>
        </p:txBody>
      </p:sp>
      <p:sp>
        <p:nvSpPr>
          <p:cNvPr id="9" name="Shape 6"/>
          <p:cNvSpPr/>
          <p:nvPr/>
        </p:nvSpPr>
        <p:spPr>
          <a:xfrm>
            <a:off x="10167580" y="2295049"/>
            <a:ext cx="3779520" cy="1593294"/>
          </a:xfrm>
          <a:prstGeom prst="roundRect">
            <a:avLst>
              <a:gd name="adj" fmla="val 6887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B2D4E5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10144720" y="2295049"/>
            <a:ext cx="91440" cy="1593294"/>
          </a:xfrm>
          <a:prstGeom prst="roundRect">
            <a:avLst>
              <a:gd name="adj" fmla="val 90684"/>
            </a:avLst>
          </a:prstGeom>
          <a:solidFill>
            <a:srgbClr val="007EBD"/>
          </a:solidFill>
          <a:ln/>
        </p:spPr>
      </p:sp>
      <p:sp>
        <p:nvSpPr>
          <p:cNvPr id="11" name="Text 8"/>
          <p:cNvSpPr/>
          <p:nvPr/>
        </p:nvSpPr>
        <p:spPr>
          <a:xfrm>
            <a:off x="10456426" y="2515314"/>
            <a:ext cx="2591276" cy="3238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Neo-6M GPS Module</a:t>
            </a:r>
            <a:endParaRPr lang="en-US" sz="2000" dirty="0"/>
          </a:p>
        </p:txBody>
      </p:sp>
      <p:sp>
        <p:nvSpPr>
          <p:cNvPr id="12" name="Text 9"/>
          <p:cNvSpPr/>
          <p:nvPr/>
        </p:nvSpPr>
        <p:spPr>
          <a:xfrm>
            <a:off x="10456426" y="3036570"/>
            <a:ext cx="3270409" cy="6315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Real-time location tracking with high accuracy</a:t>
            </a:r>
            <a:endParaRPr lang="en-US" sz="1550" dirty="0"/>
          </a:p>
        </p:txBody>
      </p:sp>
      <p:sp>
        <p:nvSpPr>
          <p:cNvPr id="13" name="Shape 10"/>
          <p:cNvSpPr/>
          <p:nvPr/>
        </p:nvSpPr>
        <p:spPr>
          <a:xfrm>
            <a:off x="6190655" y="4085749"/>
            <a:ext cx="3779520" cy="1593294"/>
          </a:xfrm>
          <a:prstGeom prst="roundRect">
            <a:avLst>
              <a:gd name="adj" fmla="val 6887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B2D4E5"/>
            </a:solidFill>
            <a:prstDash val="solid"/>
          </a:ln>
        </p:spPr>
      </p:sp>
      <p:sp>
        <p:nvSpPr>
          <p:cNvPr id="14" name="Shape 11"/>
          <p:cNvSpPr/>
          <p:nvPr/>
        </p:nvSpPr>
        <p:spPr>
          <a:xfrm>
            <a:off x="6167795" y="4085749"/>
            <a:ext cx="91440" cy="1593294"/>
          </a:xfrm>
          <a:prstGeom prst="roundRect">
            <a:avLst>
              <a:gd name="adj" fmla="val 90684"/>
            </a:avLst>
          </a:prstGeom>
          <a:solidFill>
            <a:srgbClr val="007EBD"/>
          </a:solidFill>
          <a:ln/>
        </p:spPr>
      </p:sp>
      <p:sp>
        <p:nvSpPr>
          <p:cNvPr id="15" name="Text 12"/>
          <p:cNvSpPr/>
          <p:nvPr/>
        </p:nvSpPr>
        <p:spPr>
          <a:xfrm>
            <a:off x="6479500" y="4306014"/>
            <a:ext cx="2725103" cy="3238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SIM800L GSM Module</a:t>
            </a:r>
            <a:endParaRPr lang="en-US" sz="2000" dirty="0"/>
          </a:p>
        </p:txBody>
      </p:sp>
      <p:sp>
        <p:nvSpPr>
          <p:cNvPr id="16" name="Text 13"/>
          <p:cNvSpPr/>
          <p:nvPr/>
        </p:nvSpPr>
        <p:spPr>
          <a:xfrm>
            <a:off x="6479500" y="4827270"/>
            <a:ext cx="3270409" cy="6315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SMS and call-based alert transmission</a:t>
            </a:r>
            <a:endParaRPr lang="en-US" sz="1550" dirty="0"/>
          </a:p>
        </p:txBody>
      </p:sp>
      <p:sp>
        <p:nvSpPr>
          <p:cNvPr id="17" name="Shape 14"/>
          <p:cNvSpPr/>
          <p:nvPr/>
        </p:nvSpPr>
        <p:spPr>
          <a:xfrm>
            <a:off x="10167580" y="4085749"/>
            <a:ext cx="3779520" cy="1593294"/>
          </a:xfrm>
          <a:prstGeom prst="roundRect">
            <a:avLst>
              <a:gd name="adj" fmla="val 6887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B2D4E5"/>
            </a:solidFill>
            <a:prstDash val="solid"/>
          </a:ln>
        </p:spPr>
      </p:sp>
      <p:sp>
        <p:nvSpPr>
          <p:cNvPr id="18" name="Shape 15"/>
          <p:cNvSpPr/>
          <p:nvPr/>
        </p:nvSpPr>
        <p:spPr>
          <a:xfrm>
            <a:off x="10144720" y="4085749"/>
            <a:ext cx="91440" cy="1593294"/>
          </a:xfrm>
          <a:prstGeom prst="roundRect">
            <a:avLst>
              <a:gd name="adj" fmla="val 90684"/>
            </a:avLst>
          </a:prstGeom>
          <a:solidFill>
            <a:srgbClr val="007EBD"/>
          </a:solidFill>
          <a:ln/>
        </p:spPr>
      </p:sp>
      <p:sp>
        <p:nvSpPr>
          <p:cNvPr id="19" name="Text 16"/>
          <p:cNvSpPr/>
          <p:nvPr/>
        </p:nvSpPr>
        <p:spPr>
          <a:xfrm>
            <a:off x="10456426" y="4306014"/>
            <a:ext cx="2591276" cy="3238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Activation Sensors</a:t>
            </a:r>
            <a:endParaRPr lang="en-US" sz="2000" dirty="0"/>
          </a:p>
        </p:txBody>
      </p:sp>
      <p:sp>
        <p:nvSpPr>
          <p:cNvPr id="20" name="Text 17"/>
          <p:cNvSpPr/>
          <p:nvPr/>
        </p:nvSpPr>
        <p:spPr>
          <a:xfrm>
            <a:off x="10456426" y="4827270"/>
            <a:ext cx="3270409" cy="6315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Push button, voice recognition, motion detection</a:t>
            </a:r>
            <a:endParaRPr lang="en-US" sz="1550" dirty="0"/>
          </a:p>
        </p:txBody>
      </p:sp>
      <p:sp>
        <p:nvSpPr>
          <p:cNvPr id="21" name="Shape 18"/>
          <p:cNvSpPr/>
          <p:nvPr/>
        </p:nvSpPr>
        <p:spPr>
          <a:xfrm>
            <a:off x="6190655" y="5876449"/>
            <a:ext cx="3779520" cy="1593294"/>
          </a:xfrm>
          <a:prstGeom prst="roundRect">
            <a:avLst>
              <a:gd name="adj" fmla="val 6887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B2D4E5"/>
            </a:solidFill>
            <a:prstDash val="solid"/>
          </a:ln>
        </p:spPr>
      </p:sp>
      <p:sp>
        <p:nvSpPr>
          <p:cNvPr id="22" name="Shape 19"/>
          <p:cNvSpPr/>
          <p:nvPr/>
        </p:nvSpPr>
        <p:spPr>
          <a:xfrm>
            <a:off x="6167795" y="5876449"/>
            <a:ext cx="91440" cy="1593294"/>
          </a:xfrm>
          <a:prstGeom prst="roundRect">
            <a:avLst>
              <a:gd name="adj" fmla="val 90684"/>
            </a:avLst>
          </a:prstGeom>
          <a:solidFill>
            <a:srgbClr val="007EBD"/>
          </a:solidFill>
          <a:ln/>
        </p:spPr>
      </p:sp>
      <p:sp>
        <p:nvSpPr>
          <p:cNvPr id="23" name="Text 20"/>
          <p:cNvSpPr/>
          <p:nvPr/>
        </p:nvSpPr>
        <p:spPr>
          <a:xfrm>
            <a:off x="6479500" y="6096714"/>
            <a:ext cx="2591276" cy="3238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Li-ion Battery</a:t>
            </a:r>
            <a:endParaRPr lang="en-US" sz="2000" dirty="0"/>
          </a:p>
        </p:txBody>
      </p:sp>
      <p:sp>
        <p:nvSpPr>
          <p:cNvPr id="24" name="Text 21"/>
          <p:cNvSpPr/>
          <p:nvPr/>
        </p:nvSpPr>
        <p:spPr>
          <a:xfrm>
            <a:off x="6479500" y="6617970"/>
            <a:ext cx="3270409" cy="6315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Rechargeable power with voltage regulation</a:t>
            </a:r>
            <a:endParaRPr lang="en-US" sz="155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A271CA7-85A2-6758-ECC9-4FCE5BF8222F}"/>
              </a:ext>
            </a:extLst>
          </p:cNvPr>
          <p:cNvSpPr txBox="1"/>
          <p:nvPr/>
        </p:nvSpPr>
        <p:spPr>
          <a:xfrm>
            <a:off x="12623180" y="7449015"/>
            <a:ext cx="2007220" cy="780585"/>
          </a:xfrm>
          <a:prstGeom prst="rect">
            <a:avLst/>
          </a:prstGeom>
          <a:solidFill>
            <a:srgbClr val="FAFCFD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126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77332" y="621387"/>
            <a:ext cx="6224230" cy="7414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Results &amp; Performance</a:t>
            </a:r>
            <a:endParaRPr lang="en-US" sz="4650" dirty="0"/>
          </a:p>
        </p:txBody>
      </p:sp>
      <p:sp>
        <p:nvSpPr>
          <p:cNvPr id="4" name="Text 1"/>
          <p:cNvSpPr/>
          <p:nvPr/>
        </p:nvSpPr>
        <p:spPr>
          <a:xfrm>
            <a:off x="6277332" y="1814751"/>
            <a:ext cx="2332434" cy="7456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&lt;3s</a:t>
            </a:r>
            <a:endParaRPr lang="en-US" sz="5850" dirty="0"/>
          </a:p>
        </p:txBody>
      </p:sp>
      <p:sp>
        <p:nvSpPr>
          <p:cNvPr id="5" name="Text 2"/>
          <p:cNvSpPr/>
          <p:nvPr/>
        </p:nvSpPr>
        <p:spPr>
          <a:xfrm>
            <a:off x="6277332" y="2842855"/>
            <a:ext cx="2332434" cy="7412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Alert Response Time</a:t>
            </a:r>
            <a:endParaRPr lang="en-US" sz="2300" dirty="0"/>
          </a:p>
        </p:txBody>
      </p:sp>
      <p:sp>
        <p:nvSpPr>
          <p:cNvPr id="6" name="Text 3"/>
          <p:cNvSpPr/>
          <p:nvPr/>
        </p:nvSpPr>
        <p:spPr>
          <a:xfrm>
            <a:off x="6277332" y="3719632"/>
            <a:ext cx="2332434" cy="10844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From trigger to message transmission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8892183" y="1814751"/>
            <a:ext cx="2332434" cy="7456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95%</a:t>
            </a:r>
            <a:endParaRPr lang="en-US" sz="5850" dirty="0"/>
          </a:p>
        </p:txBody>
      </p:sp>
      <p:sp>
        <p:nvSpPr>
          <p:cNvPr id="8" name="Text 5"/>
          <p:cNvSpPr/>
          <p:nvPr/>
        </p:nvSpPr>
        <p:spPr>
          <a:xfrm>
            <a:off x="8892183" y="2842855"/>
            <a:ext cx="2332434" cy="7412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Location Accuracy</a:t>
            </a:r>
            <a:endParaRPr lang="en-US" sz="2300" dirty="0"/>
          </a:p>
        </p:txBody>
      </p:sp>
      <p:sp>
        <p:nvSpPr>
          <p:cNvPr id="9" name="Text 6"/>
          <p:cNvSpPr/>
          <p:nvPr/>
        </p:nvSpPr>
        <p:spPr>
          <a:xfrm>
            <a:off x="8892183" y="3719632"/>
            <a:ext cx="2332434" cy="10844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GPS coordinates precision in field testing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11507033" y="1814751"/>
            <a:ext cx="2332434" cy="7456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24h</a:t>
            </a:r>
            <a:endParaRPr lang="en-US" sz="5850" dirty="0"/>
          </a:p>
        </p:txBody>
      </p:sp>
      <p:sp>
        <p:nvSpPr>
          <p:cNvPr id="11" name="Text 8"/>
          <p:cNvSpPr/>
          <p:nvPr/>
        </p:nvSpPr>
        <p:spPr>
          <a:xfrm>
            <a:off x="11507033" y="2842855"/>
            <a:ext cx="2332434" cy="3706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Battery Life</a:t>
            </a:r>
            <a:endParaRPr lang="en-US" sz="2300" dirty="0"/>
          </a:p>
        </p:txBody>
      </p:sp>
      <p:sp>
        <p:nvSpPr>
          <p:cNvPr id="12" name="Text 9"/>
          <p:cNvSpPr/>
          <p:nvPr/>
        </p:nvSpPr>
        <p:spPr>
          <a:xfrm>
            <a:off x="11507033" y="3348990"/>
            <a:ext cx="2332434" cy="10844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Continuous monitoring on single charge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6277332" y="5143024"/>
            <a:ext cx="3559254" cy="4448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00"/>
              </a:lnSpc>
              <a:buNone/>
            </a:pPr>
            <a:r>
              <a:rPr lang="en-US" sz="28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Key Achievements</a:t>
            </a:r>
            <a:endParaRPr lang="en-US" sz="2800" dirty="0"/>
          </a:p>
        </p:txBody>
      </p:sp>
      <p:sp>
        <p:nvSpPr>
          <p:cNvPr id="14" name="Text 11"/>
          <p:cNvSpPr/>
          <p:nvPr/>
        </p:nvSpPr>
        <p:spPr>
          <a:xfrm>
            <a:off x="6277332" y="5926812"/>
            <a:ext cx="7562136" cy="3614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Autonomous trigger detection and alert transmission validated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6277332" y="6367343"/>
            <a:ext cx="7562136" cy="3614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Compact design successfully concealed in personal items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6277332" y="6807875"/>
            <a:ext cx="7562136" cy="3614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Reliable GSM communication in urban and semi-urban areas</a:t>
            </a:r>
            <a:endParaRPr lang="en-US" sz="1750" dirty="0"/>
          </a:p>
        </p:txBody>
      </p:sp>
      <p:sp>
        <p:nvSpPr>
          <p:cNvPr id="17" name="Text 14"/>
          <p:cNvSpPr/>
          <p:nvPr/>
        </p:nvSpPr>
        <p:spPr>
          <a:xfrm>
            <a:off x="6277332" y="7248406"/>
            <a:ext cx="7562136" cy="3614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Low-cost, scalable solution for vulnerable communities</a:t>
            </a:r>
            <a:endParaRPr lang="en-US" sz="175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CFBBDD1-C969-0B42-172B-CD63C5F78416}"/>
              </a:ext>
            </a:extLst>
          </p:cNvPr>
          <p:cNvSpPr txBox="1"/>
          <p:nvPr/>
        </p:nvSpPr>
        <p:spPr>
          <a:xfrm>
            <a:off x="12623180" y="7449015"/>
            <a:ext cx="2007220" cy="780585"/>
          </a:xfrm>
          <a:prstGeom prst="rect">
            <a:avLst/>
          </a:prstGeom>
          <a:solidFill>
            <a:srgbClr val="FAFCFD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48678"/>
            <a:ext cx="6913364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Challenges &amp; Limitations</a:t>
            </a:r>
            <a:endParaRPr lang="en-US" sz="4650" dirty="0"/>
          </a:p>
        </p:txBody>
      </p:sp>
      <p:sp>
        <p:nvSpPr>
          <p:cNvPr id="3" name="Text 1"/>
          <p:cNvSpPr/>
          <p:nvPr/>
        </p:nvSpPr>
        <p:spPr>
          <a:xfrm>
            <a:off x="793790" y="2159913"/>
            <a:ext cx="3572470" cy="4466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00"/>
              </a:lnSpc>
              <a:buNone/>
            </a:pPr>
            <a:r>
              <a:rPr lang="en-US" sz="28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Technical Hurdles</a:t>
            </a:r>
            <a:endParaRPr lang="en-US" sz="2800" dirty="0"/>
          </a:p>
        </p:txBody>
      </p:sp>
      <p:sp>
        <p:nvSpPr>
          <p:cNvPr id="4" name="Shape 2"/>
          <p:cNvSpPr/>
          <p:nvPr/>
        </p:nvSpPr>
        <p:spPr>
          <a:xfrm>
            <a:off x="793790" y="2986445"/>
            <a:ext cx="113348" cy="113348"/>
          </a:xfrm>
          <a:prstGeom prst="roundRect">
            <a:avLst>
              <a:gd name="adj" fmla="val 403360"/>
            </a:avLst>
          </a:prstGeom>
          <a:solidFill>
            <a:srgbClr val="007EBD"/>
          </a:solidFill>
          <a:ln/>
        </p:spPr>
      </p:sp>
      <p:sp>
        <p:nvSpPr>
          <p:cNvPr id="5" name="Text 3"/>
          <p:cNvSpPr/>
          <p:nvPr/>
        </p:nvSpPr>
        <p:spPr>
          <a:xfrm>
            <a:off x="1133951" y="2861667"/>
            <a:ext cx="590454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GSM Network Dependency: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Poor signal coverage affects reliability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793790" y="4165878"/>
            <a:ext cx="113348" cy="113348"/>
          </a:xfrm>
          <a:prstGeom prst="roundRect">
            <a:avLst>
              <a:gd name="adj" fmla="val 403360"/>
            </a:avLst>
          </a:prstGeom>
          <a:solidFill>
            <a:srgbClr val="007EBD"/>
          </a:solidFill>
          <a:ln/>
        </p:spPr>
      </p:sp>
      <p:sp>
        <p:nvSpPr>
          <p:cNvPr id="7" name="Text 5"/>
          <p:cNvSpPr/>
          <p:nvPr/>
        </p:nvSpPr>
        <p:spPr>
          <a:xfrm>
            <a:off x="1133951" y="4041100"/>
            <a:ext cx="590454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Sensor Calibration: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Balancing sensitivity to avoid false triggers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793790" y="5345311"/>
            <a:ext cx="113348" cy="113348"/>
          </a:xfrm>
          <a:prstGeom prst="roundRect">
            <a:avLst>
              <a:gd name="adj" fmla="val 403360"/>
            </a:avLst>
          </a:prstGeom>
          <a:solidFill>
            <a:srgbClr val="007EBD"/>
          </a:solidFill>
          <a:ln/>
        </p:spPr>
      </p:sp>
      <p:sp>
        <p:nvSpPr>
          <p:cNvPr id="9" name="Text 7"/>
          <p:cNvSpPr/>
          <p:nvPr/>
        </p:nvSpPr>
        <p:spPr>
          <a:xfrm>
            <a:off x="1133951" y="5220533"/>
            <a:ext cx="590454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Battery Constraints: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Continuous monitoring drains power quickly</a:t>
            </a:r>
            <a:endParaRPr lang="en-US" sz="1750" dirty="0"/>
          </a:p>
        </p:txBody>
      </p:sp>
      <p:sp>
        <p:nvSpPr>
          <p:cNvPr id="10" name="Shape 8"/>
          <p:cNvSpPr/>
          <p:nvPr/>
        </p:nvSpPr>
        <p:spPr>
          <a:xfrm>
            <a:off x="793790" y="6524744"/>
            <a:ext cx="113348" cy="113348"/>
          </a:xfrm>
          <a:prstGeom prst="roundRect">
            <a:avLst>
              <a:gd name="adj" fmla="val 403360"/>
            </a:avLst>
          </a:prstGeom>
          <a:solidFill>
            <a:srgbClr val="007EBD"/>
          </a:solidFill>
          <a:ln/>
        </p:spPr>
      </p:sp>
      <p:sp>
        <p:nvSpPr>
          <p:cNvPr id="11" name="Text 9"/>
          <p:cNvSpPr/>
          <p:nvPr/>
        </p:nvSpPr>
        <p:spPr>
          <a:xfrm>
            <a:off x="1133951" y="6399967"/>
            <a:ext cx="590454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Integration Complexity: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GSM and GPS module synchronisation delays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599521" y="2159913"/>
            <a:ext cx="3572470" cy="4466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00"/>
              </a:lnSpc>
              <a:buNone/>
            </a:pPr>
            <a:r>
              <a:rPr lang="en-US" sz="28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Design Constraints</a:t>
            </a:r>
            <a:endParaRPr lang="en-US" sz="2800" dirty="0"/>
          </a:p>
        </p:txBody>
      </p:sp>
      <p:sp>
        <p:nvSpPr>
          <p:cNvPr id="13" name="Shape 11"/>
          <p:cNvSpPr/>
          <p:nvPr/>
        </p:nvSpPr>
        <p:spPr>
          <a:xfrm>
            <a:off x="7599521" y="2986445"/>
            <a:ext cx="113348" cy="113348"/>
          </a:xfrm>
          <a:prstGeom prst="roundRect">
            <a:avLst>
              <a:gd name="adj" fmla="val 403360"/>
            </a:avLst>
          </a:prstGeom>
          <a:solidFill>
            <a:srgbClr val="007EBD"/>
          </a:solidFill>
          <a:ln/>
        </p:spPr>
      </p:sp>
      <p:sp>
        <p:nvSpPr>
          <p:cNvPr id="14" name="Text 12"/>
          <p:cNvSpPr/>
          <p:nvPr/>
        </p:nvSpPr>
        <p:spPr>
          <a:xfrm>
            <a:off x="7939683" y="2861667"/>
            <a:ext cx="590454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Size Limitations: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Compact form factor limits component selection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7599521" y="4165878"/>
            <a:ext cx="113348" cy="113348"/>
          </a:xfrm>
          <a:prstGeom prst="roundRect">
            <a:avLst>
              <a:gd name="adj" fmla="val 403360"/>
            </a:avLst>
          </a:prstGeom>
          <a:solidFill>
            <a:srgbClr val="007EBD"/>
          </a:solidFill>
          <a:ln/>
        </p:spPr>
      </p:sp>
      <p:sp>
        <p:nvSpPr>
          <p:cNvPr id="16" name="Text 14"/>
          <p:cNvSpPr/>
          <p:nvPr/>
        </p:nvSpPr>
        <p:spPr>
          <a:xfrm>
            <a:off x="7939683" y="4041100"/>
            <a:ext cx="590454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 User Interface: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Limited advanced tracking features</a:t>
            </a:r>
            <a:endParaRPr lang="en-US" sz="1750" dirty="0"/>
          </a:p>
        </p:txBody>
      </p:sp>
      <p:sp>
        <p:nvSpPr>
          <p:cNvPr id="17" name="Shape 15"/>
          <p:cNvSpPr/>
          <p:nvPr/>
        </p:nvSpPr>
        <p:spPr>
          <a:xfrm>
            <a:off x="7599521" y="4982408"/>
            <a:ext cx="113348" cy="113348"/>
          </a:xfrm>
          <a:prstGeom prst="roundRect">
            <a:avLst>
              <a:gd name="adj" fmla="val 403360"/>
            </a:avLst>
          </a:prstGeom>
          <a:solidFill>
            <a:srgbClr val="007EBD"/>
          </a:solidFill>
          <a:ln/>
        </p:spPr>
      </p:sp>
      <p:sp>
        <p:nvSpPr>
          <p:cNvPr id="18" name="Text 16"/>
          <p:cNvSpPr/>
          <p:nvPr/>
        </p:nvSpPr>
        <p:spPr>
          <a:xfrm>
            <a:off x="7939683" y="4857631"/>
            <a:ext cx="590454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Environmental Testing: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Durability under various conditions needed</a:t>
            </a:r>
            <a:endParaRPr lang="en-US" sz="1750" dirty="0"/>
          </a:p>
        </p:txBody>
      </p:sp>
      <p:sp>
        <p:nvSpPr>
          <p:cNvPr id="19" name="Shape 17"/>
          <p:cNvSpPr/>
          <p:nvPr/>
        </p:nvSpPr>
        <p:spPr>
          <a:xfrm>
            <a:off x="7599521" y="6161842"/>
            <a:ext cx="113348" cy="113348"/>
          </a:xfrm>
          <a:prstGeom prst="roundRect">
            <a:avLst>
              <a:gd name="adj" fmla="val 403360"/>
            </a:avLst>
          </a:prstGeom>
          <a:solidFill>
            <a:srgbClr val="007EBD"/>
          </a:solidFill>
          <a:ln/>
        </p:spPr>
      </p:sp>
      <p:sp>
        <p:nvSpPr>
          <p:cNvPr id="20" name="Text 18"/>
          <p:cNvSpPr/>
          <p:nvPr/>
        </p:nvSpPr>
        <p:spPr>
          <a:xfrm>
            <a:off x="7939683" y="6037064"/>
            <a:ext cx="590454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Cost Optimisation: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Balancing functionality with affordability</a:t>
            </a:r>
            <a:endParaRPr lang="en-US" sz="175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A60AE73-8F04-5B45-0158-4901276E326D}"/>
              </a:ext>
            </a:extLst>
          </p:cNvPr>
          <p:cNvSpPr txBox="1"/>
          <p:nvPr/>
        </p:nvSpPr>
        <p:spPr>
          <a:xfrm>
            <a:off x="12623180" y="7449015"/>
            <a:ext cx="2007220" cy="780585"/>
          </a:xfrm>
          <a:prstGeom prst="rect">
            <a:avLst/>
          </a:prstGeom>
          <a:solidFill>
            <a:srgbClr val="FAFCFD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42092" y="548640"/>
            <a:ext cx="4120158" cy="5081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00"/>
              </a:lnSpc>
              <a:buNone/>
            </a:pPr>
            <a:r>
              <a:rPr lang="en-US" sz="32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Future Enhancements</a:t>
            </a:r>
            <a:endParaRPr lang="en-US" sz="3200" dirty="0"/>
          </a:p>
        </p:txBody>
      </p:sp>
      <p:sp>
        <p:nvSpPr>
          <p:cNvPr id="3" name="Shape 1"/>
          <p:cNvSpPr/>
          <p:nvPr/>
        </p:nvSpPr>
        <p:spPr>
          <a:xfrm>
            <a:off x="696992" y="1598771"/>
            <a:ext cx="154781" cy="696873"/>
          </a:xfrm>
          <a:prstGeom prst="roundRect">
            <a:avLst>
              <a:gd name="adj" fmla="val 42030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542092" y="1497092"/>
            <a:ext cx="464582" cy="464582"/>
          </a:xfrm>
          <a:prstGeom prst="roundRect">
            <a:avLst>
              <a:gd name="adj" fmla="val 98411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8178" y="1613297"/>
            <a:ext cx="232291" cy="232291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161455" y="1521262"/>
            <a:ext cx="2174677" cy="2539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Mobile App Integration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1161455" y="1868091"/>
            <a:ext cx="12926854" cy="2477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Live tracking dashboard, remote configuration, alert history access</a:t>
            </a:r>
            <a:endParaRPr lang="en-US" sz="1200" dirty="0"/>
          </a:p>
        </p:txBody>
      </p:sp>
      <p:sp>
        <p:nvSpPr>
          <p:cNvPr id="8" name="Shape 5"/>
          <p:cNvSpPr/>
          <p:nvPr/>
        </p:nvSpPr>
        <p:spPr>
          <a:xfrm>
            <a:off x="929283" y="2682835"/>
            <a:ext cx="154781" cy="696873"/>
          </a:xfrm>
          <a:prstGeom prst="roundRect">
            <a:avLst>
              <a:gd name="adj" fmla="val 42030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774383" y="2581156"/>
            <a:ext cx="464582" cy="464582"/>
          </a:xfrm>
          <a:prstGeom prst="roundRect">
            <a:avLst>
              <a:gd name="adj" fmla="val 98411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90468" y="2697361"/>
            <a:ext cx="232291" cy="232291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1393746" y="2605326"/>
            <a:ext cx="2032873" cy="2539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Biometric Activation</a:t>
            </a:r>
            <a:endParaRPr lang="en-US" sz="1600" dirty="0"/>
          </a:p>
        </p:txBody>
      </p:sp>
      <p:sp>
        <p:nvSpPr>
          <p:cNvPr id="12" name="Text 8"/>
          <p:cNvSpPr/>
          <p:nvPr/>
        </p:nvSpPr>
        <p:spPr>
          <a:xfrm>
            <a:off x="1393746" y="2952155"/>
            <a:ext cx="12694563" cy="2477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Fingerprint or voice authentication to prevent false triggers</a:t>
            </a:r>
            <a:endParaRPr lang="en-US" sz="1200" dirty="0"/>
          </a:p>
        </p:txBody>
      </p:sp>
      <p:sp>
        <p:nvSpPr>
          <p:cNvPr id="13" name="Shape 9"/>
          <p:cNvSpPr/>
          <p:nvPr/>
        </p:nvSpPr>
        <p:spPr>
          <a:xfrm>
            <a:off x="1161574" y="3766899"/>
            <a:ext cx="154781" cy="696873"/>
          </a:xfrm>
          <a:prstGeom prst="roundRect">
            <a:avLst>
              <a:gd name="adj" fmla="val 42030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4" name="Shape 10"/>
          <p:cNvSpPr/>
          <p:nvPr/>
        </p:nvSpPr>
        <p:spPr>
          <a:xfrm>
            <a:off x="1006673" y="3665220"/>
            <a:ext cx="464582" cy="464582"/>
          </a:xfrm>
          <a:prstGeom prst="roundRect">
            <a:avLst>
              <a:gd name="adj" fmla="val 98411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22759" y="3781425"/>
            <a:ext cx="232291" cy="232291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1626037" y="3689390"/>
            <a:ext cx="2032873" cy="2539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Multimedia Evidence</a:t>
            </a:r>
            <a:endParaRPr lang="en-US" sz="1600" dirty="0"/>
          </a:p>
        </p:txBody>
      </p:sp>
      <p:sp>
        <p:nvSpPr>
          <p:cNvPr id="17" name="Text 12"/>
          <p:cNvSpPr/>
          <p:nvPr/>
        </p:nvSpPr>
        <p:spPr>
          <a:xfrm>
            <a:off x="1626037" y="4036219"/>
            <a:ext cx="12462272" cy="2477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Audio recording and camera modules for incident documentation</a:t>
            </a:r>
            <a:endParaRPr lang="en-US" sz="1200" dirty="0"/>
          </a:p>
        </p:txBody>
      </p:sp>
      <p:sp>
        <p:nvSpPr>
          <p:cNvPr id="18" name="Shape 13"/>
          <p:cNvSpPr/>
          <p:nvPr/>
        </p:nvSpPr>
        <p:spPr>
          <a:xfrm>
            <a:off x="1393984" y="4850963"/>
            <a:ext cx="154781" cy="696873"/>
          </a:xfrm>
          <a:prstGeom prst="roundRect">
            <a:avLst>
              <a:gd name="adj" fmla="val 42030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9" name="Shape 14"/>
          <p:cNvSpPr/>
          <p:nvPr/>
        </p:nvSpPr>
        <p:spPr>
          <a:xfrm>
            <a:off x="1239083" y="4749284"/>
            <a:ext cx="464582" cy="464582"/>
          </a:xfrm>
          <a:prstGeom prst="roundRect">
            <a:avLst>
              <a:gd name="adj" fmla="val 98411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pic>
        <p:nvPicPr>
          <p:cNvPr id="20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355169" y="4865489"/>
            <a:ext cx="232291" cy="232291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1858447" y="4773454"/>
            <a:ext cx="2286119" cy="2539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Alternative Connectivity</a:t>
            </a:r>
            <a:endParaRPr lang="en-US" sz="1600" dirty="0"/>
          </a:p>
        </p:txBody>
      </p:sp>
      <p:sp>
        <p:nvSpPr>
          <p:cNvPr id="22" name="Text 16"/>
          <p:cNvSpPr/>
          <p:nvPr/>
        </p:nvSpPr>
        <p:spPr>
          <a:xfrm>
            <a:off x="1858447" y="5120283"/>
            <a:ext cx="12229862" cy="2477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LoRaWAN, NB-IoT for extended range and low power consumption</a:t>
            </a:r>
            <a:endParaRPr lang="en-US" sz="1200" dirty="0"/>
          </a:p>
        </p:txBody>
      </p:sp>
      <p:sp>
        <p:nvSpPr>
          <p:cNvPr id="23" name="Shape 17"/>
          <p:cNvSpPr/>
          <p:nvPr/>
        </p:nvSpPr>
        <p:spPr>
          <a:xfrm>
            <a:off x="1161574" y="5935028"/>
            <a:ext cx="154781" cy="696873"/>
          </a:xfrm>
          <a:prstGeom prst="roundRect">
            <a:avLst>
              <a:gd name="adj" fmla="val 42030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24" name="Shape 18"/>
          <p:cNvSpPr/>
          <p:nvPr/>
        </p:nvSpPr>
        <p:spPr>
          <a:xfrm>
            <a:off x="1006673" y="5833348"/>
            <a:ext cx="464582" cy="464582"/>
          </a:xfrm>
          <a:prstGeom prst="roundRect">
            <a:avLst>
              <a:gd name="adj" fmla="val 98411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pic>
        <p:nvPicPr>
          <p:cNvPr id="25" name="Image 4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22759" y="5949553"/>
            <a:ext cx="232291" cy="232291"/>
          </a:xfrm>
          <a:prstGeom prst="rect">
            <a:avLst/>
          </a:prstGeom>
        </p:spPr>
      </p:pic>
      <p:sp>
        <p:nvSpPr>
          <p:cNvPr id="26" name="Text 19"/>
          <p:cNvSpPr/>
          <p:nvPr/>
        </p:nvSpPr>
        <p:spPr>
          <a:xfrm>
            <a:off x="1626037" y="5857518"/>
            <a:ext cx="2802850" cy="2539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Enhanced Power Management</a:t>
            </a:r>
            <a:endParaRPr lang="en-US" sz="1600" dirty="0"/>
          </a:p>
        </p:txBody>
      </p:sp>
      <p:sp>
        <p:nvSpPr>
          <p:cNvPr id="27" name="Text 20"/>
          <p:cNvSpPr/>
          <p:nvPr/>
        </p:nvSpPr>
        <p:spPr>
          <a:xfrm>
            <a:off x="1626037" y="6204347"/>
            <a:ext cx="12462272" cy="2477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Solar charging, energy-efficient sleep modes, smart algorithms</a:t>
            </a:r>
            <a:endParaRPr lang="en-US" sz="1200" dirty="0"/>
          </a:p>
        </p:txBody>
      </p:sp>
      <p:sp>
        <p:nvSpPr>
          <p:cNvPr id="28" name="Shape 21"/>
          <p:cNvSpPr/>
          <p:nvPr/>
        </p:nvSpPr>
        <p:spPr>
          <a:xfrm>
            <a:off x="542092" y="6883626"/>
            <a:ext cx="13546217" cy="26908"/>
          </a:xfrm>
          <a:prstGeom prst="rect">
            <a:avLst/>
          </a:prstGeom>
          <a:solidFill>
            <a:srgbClr val="272525">
              <a:alpha val="50000"/>
            </a:srgbClr>
          </a:solidFill>
          <a:ln/>
        </p:spPr>
      </p:sp>
      <p:sp>
        <p:nvSpPr>
          <p:cNvPr id="29" name="Text 22"/>
          <p:cNvSpPr/>
          <p:nvPr/>
        </p:nvSpPr>
        <p:spPr>
          <a:xfrm>
            <a:off x="774383" y="7258883"/>
            <a:ext cx="13313926" cy="2477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"By combining technology with social impact, we can transition from prototype to scalable solution—contributing meaningfully to public safety for vulnerable communities."</a:t>
            </a:r>
            <a:endParaRPr lang="en-US" sz="1200" dirty="0"/>
          </a:p>
        </p:txBody>
      </p:sp>
      <p:sp>
        <p:nvSpPr>
          <p:cNvPr id="30" name="Shape 23"/>
          <p:cNvSpPr/>
          <p:nvPr/>
        </p:nvSpPr>
        <p:spPr>
          <a:xfrm>
            <a:off x="542092" y="7084695"/>
            <a:ext cx="22860" cy="596146"/>
          </a:xfrm>
          <a:prstGeom prst="rect">
            <a:avLst/>
          </a:prstGeom>
          <a:solidFill>
            <a:srgbClr val="007EBD"/>
          </a:solidFill>
          <a:ln/>
        </p:spPr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43BC66C-EFF3-2730-6E9B-C687F3708BCC}"/>
              </a:ext>
            </a:extLst>
          </p:cNvPr>
          <p:cNvSpPr txBox="1"/>
          <p:nvPr/>
        </p:nvSpPr>
        <p:spPr>
          <a:xfrm>
            <a:off x="12623180" y="7449015"/>
            <a:ext cx="2007220" cy="780585"/>
          </a:xfrm>
          <a:prstGeom prst="rect">
            <a:avLst/>
          </a:prstGeom>
          <a:solidFill>
            <a:srgbClr val="FAFCFD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493</Words>
  <Application>Microsoft Office PowerPoint</Application>
  <PresentationFormat>Custom</PresentationFormat>
  <Paragraphs>101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Petrona Bold</vt:lpstr>
      <vt:lpstr>Inter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Blessy Florida</dc:creator>
  <cp:lastModifiedBy>Blessy Florida</cp:lastModifiedBy>
  <cp:revision>2</cp:revision>
  <dcterms:created xsi:type="dcterms:W3CDTF">2025-10-31T03:33:41Z</dcterms:created>
  <dcterms:modified xsi:type="dcterms:W3CDTF">2025-11-09T06:08:21Z</dcterms:modified>
</cp:coreProperties>
</file>